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6" r:id="rId2"/>
    <p:sldId id="282" r:id="rId3"/>
    <p:sldId id="281" r:id="rId4"/>
    <p:sldId id="258" r:id="rId5"/>
    <p:sldId id="259" r:id="rId6"/>
    <p:sldId id="260" r:id="rId7"/>
    <p:sldId id="261" r:id="rId8"/>
    <p:sldId id="262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3" r:id="rId26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F0D307-908B-4CD2-B464-5DF8257D9729}" type="datetimeFigureOut">
              <a:rPr kumimoji="1" lang="ja-JP" altLang="en-US" smtClean="0"/>
              <a:t>2021/11/16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07521-BAAA-4B50-8A34-12597BFF170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059959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155E1E5-147E-4F99-9B46-C74E98EF3E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5183B0CF-4FF9-4729-A83B-4D6445F586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192470E-1454-4FCF-B0A1-4FA9FFDD51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9FE1B-A517-4013-B8B2-8D52361464B2}" type="datetime1">
              <a:rPr kumimoji="1" lang="ja-JP" altLang="en-US" smtClean="0"/>
              <a:t>2021/11/16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EA5D6A5-8D5B-4A29-ABFD-0BC8C99A9F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533AA58-53A2-463D-BA5A-10CE451EA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480D0E-3424-47D7-9DA7-B21F620F46F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024865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5A35249-6D5D-428B-945D-6F24D1F98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9679C75F-0642-46EB-B928-BD0CAE6897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C650B82-30FC-43D9-BA1D-A249FC9875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ABEB4D-FDCD-406C-8C26-67AA4B57BEF5}" type="datetime1">
              <a:rPr kumimoji="1" lang="ja-JP" altLang="en-US" smtClean="0"/>
              <a:t>2021/11/16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CBB225D-2ED7-43C0-9FD9-34AE80C72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B801FB9-8408-4775-BE2D-5DC879D52B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480D0E-3424-47D7-9DA7-B21F620F46F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520639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118A683F-6153-4A71-9FBB-620549E7DE1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4F9DC13B-92DE-44D5-B54F-C3BC786ACD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BBE3B2B-2012-4BB9-87CE-D6299D463B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07055-30DD-493D-91AB-7BE6AD270AC9}" type="datetime1">
              <a:rPr kumimoji="1" lang="ja-JP" altLang="en-US" smtClean="0"/>
              <a:t>2021/11/16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C302139-17B0-4F87-B154-9F476807B3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315953E-5F3E-48D1-A664-550E0AA814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480D0E-3424-47D7-9DA7-B21F620F46F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688548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1FCF53B-60C7-4F8E-9B1E-376CB9B23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8A0012E-17CF-4309-9F58-D64D7F2E9F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B8CAE27-E080-47CB-8E46-85A5EA56C7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43949C-FC24-4C87-B683-6EC0F5D3B7B7}" type="datetime1">
              <a:rPr kumimoji="1" lang="ja-JP" altLang="en-US" smtClean="0"/>
              <a:t>2021/11/16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8ED5EE9-41C7-4150-971B-ED6AB831B6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12847A1-1B1C-43B5-A2E6-999B63F7A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480D0E-3424-47D7-9DA7-B21F620F46F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551489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F08D406-41C4-4ACA-9C79-3786A5476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956F8992-F1C3-4097-AD86-08C6B35E9A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A7344C3-4E38-409F-8B76-7B1AB4EC2C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A6A24D-20DB-4803-BCA4-919305991DD8}" type="datetime1">
              <a:rPr kumimoji="1" lang="ja-JP" altLang="en-US" smtClean="0"/>
              <a:t>2021/11/16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342CE82-930D-4DEA-885D-FD98181002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7EA08EE-0CE7-45CA-BB61-6A733DF717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480D0E-3424-47D7-9DA7-B21F620F46F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929917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C053C53-F32B-4DB9-B536-4E116FC5F3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7DD9DF8-2DBD-490F-ACC1-EC61BF6B2A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FE736739-9891-4D7E-B398-2D37B95FB4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8EF086F5-BB2D-4E9C-997E-3056ADADBA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5B38B6-0261-4BC0-BCE8-6D29D1AA1DE6}" type="datetime1">
              <a:rPr kumimoji="1" lang="ja-JP" altLang="en-US" smtClean="0"/>
              <a:t>2021/11/16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304F7568-70B1-44B7-8957-D5893BE582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5735E221-B25D-4AC4-80DB-FD45287F5C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480D0E-3424-47D7-9DA7-B21F620F46F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543662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1D990B5-54F6-4061-B7D9-E7B25AB05F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00FE3E62-8758-45A3-AB77-1080DF9064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8FDB7AAF-4D48-44A9-87D4-7B91BB0138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9782E5E2-A258-47F7-91B3-12BA647279D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F3BCA963-90A2-455B-A475-BE1D1C47CFD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A33C73E1-D395-498F-8091-9201391873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F7BE75-1452-4162-99B6-2D0B972BC885}" type="datetime1">
              <a:rPr kumimoji="1" lang="ja-JP" altLang="en-US" smtClean="0"/>
              <a:t>2021/11/16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8F2AA911-5D5B-4154-84B6-153F80EB79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6823AD18-C33C-4188-B30B-B259EAAF9E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480D0E-3424-47D7-9DA7-B21F620F46F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870537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EA6FCA4-14E6-4CC3-A061-97BA3E77D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83FDE7A7-607A-4287-A14F-84D371AA7C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8A43C-4769-4578-8963-0A72FD910A21}" type="datetime1">
              <a:rPr kumimoji="1" lang="ja-JP" altLang="en-US" smtClean="0"/>
              <a:t>2021/11/16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6AC8D038-B1F5-4636-AD69-ECAB9676A6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7C1DC0AC-242C-4CCC-9319-6CEC5444C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480D0E-3424-47D7-9DA7-B21F620F46F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525968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BAD79296-6BFC-4374-A88B-C93E58890F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907E20-031D-487D-B201-DC703E77E0C6}" type="datetime1">
              <a:rPr kumimoji="1" lang="ja-JP" altLang="en-US" smtClean="0"/>
              <a:t>2021/11/16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807AAA71-8B9E-48E7-B955-C67F4996A0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4AD66C5D-8A53-4C92-BE7E-182F51BE5B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480D0E-3424-47D7-9DA7-B21F620F46F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75872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7409F03-C470-4AA0-9849-31C7611BF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9C2D0BD-8B36-4B11-81C0-917E6206D6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2DDF6F15-9ECC-46D0-A7BF-12D594EA4B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3503C303-9021-4171-8B47-011A4B35B0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3ABA8-7477-4962-AC7D-E84CA457AC38}" type="datetime1">
              <a:rPr kumimoji="1" lang="ja-JP" altLang="en-US" smtClean="0"/>
              <a:t>2021/11/16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C43E038E-EF1E-4718-8853-C7C0D832E1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0FE2BBCC-DAC6-4C89-BDEB-B91BCB3B94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480D0E-3424-47D7-9DA7-B21F620F46F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611750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CCCF4FC-59BB-40CC-B83E-65276D387B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B289CC6D-C10B-4610-8B1C-4A11BC540AF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2C6E428C-3C55-4099-A428-31CA04E0F6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DDE11161-4D40-4CD4-8686-43780471B8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0DD5D-D739-47D1-B634-8CF74308950F}" type="datetime1">
              <a:rPr kumimoji="1" lang="ja-JP" altLang="en-US" smtClean="0"/>
              <a:t>2021/11/16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412CDA0B-8EFC-4294-B04B-85EBC9F176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F79CEFC8-A9EA-4F27-969A-FF5DA1415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480D0E-3424-47D7-9DA7-B21F620F46F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164698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A594684E-B8B0-41EC-94CB-77BDF7EBDB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E0A83B11-44DE-475A-847D-B57E2878F5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34CBAB9-4E4A-4CBE-B182-1CAE19239E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B3B0B8-29D8-4EE5-8DDE-94E0BD7A1373}" type="datetime1">
              <a:rPr kumimoji="1" lang="ja-JP" altLang="en-US" smtClean="0"/>
              <a:t>2021/11/16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8E2444D-2FBE-4C70-883E-E6241089DE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A9B0111-483B-451B-AC29-85A2C375AC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480D0E-3424-47D7-9DA7-B21F620F46F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857662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3FE2FF7-58DF-416B-803A-531C3A671D3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ja-JP" dirty="0"/>
              <a:t>11</a:t>
            </a:r>
            <a:r>
              <a:rPr kumimoji="1" lang="ja-JP" altLang="en-US" dirty="0"/>
              <a:t>月</a:t>
            </a:r>
            <a:r>
              <a:rPr kumimoji="1" lang="en-US" altLang="ja-JP" dirty="0"/>
              <a:t>16</a:t>
            </a:r>
            <a:r>
              <a:rPr kumimoji="1" lang="ja-JP" altLang="en-US" dirty="0"/>
              <a:t>日　</a:t>
            </a:r>
            <a:r>
              <a:rPr lang="ja-JP" altLang="en-US" dirty="0"/>
              <a:t>報告会</a:t>
            </a:r>
            <a:endParaRPr kumimoji="1" lang="ja-JP" altLang="en-US" dirty="0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C5AD5246-D76F-413E-BF4D-F18443BA9EA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ja-JP" dirty="0"/>
              <a:t>8535048Y </a:t>
            </a:r>
            <a:r>
              <a:rPr kumimoji="1" lang="ja-JP" altLang="en-US" dirty="0"/>
              <a:t>田原直哉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3EC8136-7B97-45FA-82B4-99087FB7C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480D0E-3424-47D7-9DA7-B21F620F46F2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754258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 descr="テキスト が含まれている画像&#10;&#10;自動的に生成された説明">
            <a:extLst>
              <a:ext uri="{FF2B5EF4-FFF2-40B4-BE49-F238E27FC236}">
                <a16:creationId xmlns:a16="http://schemas.microsoft.com/office/drawing/2014/main" id="{E4544CFC-DE1F-4ABC-9018-5519F826339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473"/>
          <a:stretch/>
        </p:blipFill>
        <p:spPr>
          <a:xfrm>
            <a:off x="6236306" y="833943"/>
            <a:ext cx="5935972" cy="588753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タイトル 1">
                <a:extLst>
                  <a:ext uri="{FF2B5EF4-FFF2-40B4-BE49-F238E27FC236}">
                    <a16:creationId xmlns:a16="http://schemas.microsoft.com/office/drawing/2014/main" id="{A203E418-D725-42E2-B499-B79002C7A5B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499113" y="378377"/>
                <a:ext cx="5456581" cy="1556440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kumimoji="1" lang="ja-JP" altLang="en-US" dirty="0"/>
                  <a:t> </a:t>
                </a:r>
                <a:br>
                  <a:rPr kumimoji="1" lang="en-US" altLang="ja-JP" dirty="0"/>
                </a:br>
                <a:r>
                  <a:rPr kumimoji="1" lang="ja-JP" altLang="en-US" dirty="0"/>
                  <a:t>とした場合の拡大体</a:t>
                </a:r>
              </a:p>
            </p:txBody>
          </p:sp>
        </mc:Choice>
        <mc:Fallback xmlns="">
          <p:sp>
            <p:nvSpPr>
              <p:cNvPr id="2" name="タイトル 1">
                <a:extLst>
                  <a:ext uri="{FF2B5EF4-FFF2-40B4-BE49-F238E27FC236}">
                    <a16:creationId xmlns:a16="http://schemas.microsoft.com/office/drawing/2014/main" id="{A203E418-D725-42E2-B499-B79002C7A5B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499113" y="378377"/>
                <a:ext cx="5456581" cy="1556440"/>
              </a:xfrm>
              <a:blipFill>
                <a:blip r:embed="rId3"/>
                <a:stretch>
                  <a:fillRect l="-4581" r="-335" b="-1254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00758D39-2608-4C09-8919-05397D662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480D0E-3424-47D7-9DA7-B21F620F46F2}" type="slidenum">
              <a:rPr kumimoji="1" lang="ja-JP" altLang="en-US" smtClean="0"/>
              <a:t>10</a:t>
            </a:fld>
            <a:endParaRPr kumimoji="1" lang="ja-JP" altLang="en-US"/>
          </a:p>
        </p:txBody>
      </p:sp>
      <p:pic>
        <p:nvPicPr>
          <p:cNvPr id="7" name="図 6" descr="テキスト が含まれている画像&#10;&#10;自動的に生成された説明">
            <a:extLst>
              <a:ext uri="{FF2B5EF4-FFF2-40B4-BE49-F238E27FC236}">
                <a16:creationId xmlns:a16="http://schemas.microsoft.com/office/drawing/2014/main" id="{1385CD99-31AE-4355-B143-59F11553850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4" r="3476" b="70241"/>
          <a:stretch/>
        </p:blipFill>
        <p:spPr>
          <a:xfrm>
            <a:off x="0" y="2345768"/>
            <a:ext cx="6216584" cy="2863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938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タイトル 1">
                <a:extLst>
                  <a:ext uri="{FF2B5EF4-FFF2-40B4-BE49-F238E27FC236}">
                    <a16:creationId xmlns:a16="http://schemas.microsoft.com/office/drawing/2014/main" id="{A203E418-D725-42E2-B499-B79002C7A5B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kumimoji="1" lang="ja-JP" altLang="en-US" dirty="0"/>
                  <a:t> とした場合の拡大体</a:t>
                </a:r>
              </a:p>
            </p:txBody>
          </p:sp>
        </mc:Choice>
        <mc:Fallback xmlns="">
          <p:sp>
            <p:nvSpPr>
              <p:cNvPr id="2" name="タイトル 1">
                <a:extLst>
                  <a:ext uri="{FF2B5EF4-FFF2-40B4-BE49-F238E27FC236}">
                    <a16:creationId xmlns:a16="http://schemas.microsoft.com/office/drawing/2014/main" id="{A203E418-D725-42E2-B499-B79002C7A5B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b="-46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00758D39-2608-4C09-8919-05397D662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480D0E-3424-47D7-9DA7-B21F620F46F2}" type="slidenum">
              <a:rPr kumimoji="1" lang="ja-JP" altLang="en-US" smtClean="0"/>
              <a:t>11</a:t>
            </a:fld>
            <a:endParaRPr kumimoji="1" lang="ja-JP" altLang="en-US"/>
          </a:p>
        </p:txBody>
      </p:sp>
      <p:pic>
        <p:nvPicPr>
          <p:cNvPr id="5" name="図 4" descr="テーブル&#10;&#10;自動的に生成された説明">
            <a:extLst>
              <a:ext uri="{FF2B5EF4-FFF2-40B4-BE49-F238E27FC236}">
                <a16:creationId xmlns:a16="http://schemas.microsoft.com/office/drawing/2014/main" id="{D8C090D2-2371-4608-ACA8-D4A2D420436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309"/>
          <a:stretch/>
        </p:blipFill>
        <p:spPr>
          <a:xfrm>
            <a:off x="838200" y="1505778"/>
            <a:ext cx="9655176" cy="3556552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182CA04D-4191-4A74-8E79-D722AE8B19F0}"/>
              </a:ext>
            </a:extLst>
          </p:cNvPr>
          <p:cNvSpPr txBox="1"/>
          <p:nvPr/>
        </p:nvSpPr>
        <p:spPr>
          <a:xfrm>
            <a:off x="1943260" y="5253747"/>
            <a:ext cx="830547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dirty="0"/>
              <a:t>根</a:t>
            </a:r>
            <a:r>
              <a:rPr lang="en-US" altLang="ja-JP" sz="2800" dirty="0"/>
              <a:t>α</a:t>
            </a:r>
            <a:r>
              <a:rPr lang="ja-JP" altLang="en-US" sz="2800" dirty="0"/>
              <a:t>のべき乗で０以外のすべての元が表現できた。</a:t>
            </a:r>
            <a:endParaRPr lang="en-US" altLang="ja-JP" sz="2800" dirty="0"/>
          </a:p>
          <a:p>
            <a:r>
              <a:rPr kumimoji="1" lang="ja-JP" altLang="en-US" sz="2800" dirty="0"/>
              <a:t>この</a:t>
            </a:r>
            <a:r>
              <a:rPr kumimoji="1" lang="en-US" altLang="ja-JP" sz="2800" dirty="0"/>
              <a:t>α</a:t>
            </a:r>
            <a:r>
              <a:rPr kumimoji="1" lang="ja-JP" altLang="en-US" sz="2800" dirty="0"/>
              <a:t>を拡大体の原始元といい、この既約多項式</a:t>
            </a:r>
            <a:endParaRPr kumimoji="1" lang="en-US" altLang="ja-JP" sz="2800" dirty="0"/>
          </a:p>
          <a:p>
            <a:r>
              <a:rPr lang="ja-JP" altLang="en-US" sz="2800" dirty="0"/>
              <a:t>を特に原始多項式という</a:t>
            </a:r>
            <a:endParaRPr kumimoji="1"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3587206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E2FCC1C-53C9-400E-AB22-F75C54CB0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べき表現、ベクトル表現</a:t>
            </a:r>
          </a:p>
        </p:txBody>
      </p:sp>
      <p:pic>
        <p:nvPicPr>
          <p:cNvPr id="6" name="コンテンツ プレースホルダー 5" descr="テーブル&#10;&#10;自動的に生成された説明">
            <a:extLst>
              <a:ext uri="{FF2B5EF4-FFF2-40B4-BE49-F238E27FC236}">
                <a16:creationId xmlns:a16="http://schemas.microsoft.com/office/drawing/2014/main" id="{BC8E3973-E2A2-4112-A4BA-714DADFCCB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848"/>
          <a:stretch/>
        </p:blipFill>
        <p:spPr>
          <a:xfrm>
            <a:off x="2465440" y="1391478"/>
            <a:ext cx="7261119" cy="5329997"/>
          </a:xfrm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0794CD6C-3864-4BE0-A4A0-6A61843691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480D0E-3424-47D7-9DA7-B21F620F46F2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303964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8169092-5AE4-4D0B-BA21-9FFFA7047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例題</a:t>
            </a:r>
            <a:r>
              <a:rPr lang="en-US" altLang="ja-JP" dirty="0"/>
              <a:t>5.7</a:t>
            </a:r>
            <a:endParaRPr kumimoji="1" lang="ja-JP" altLang="en-US" dirty="0"/>
          </a:p>
        </p:txBody>
      </p:sp>
      <p:pic>
        <p:nvPicPr>
          <p:cNvPr id="6" name="コンテンツ プレースホルダー 5" descr="テキスト, 手紙&#10;&#10;自動的に生成された説明">
            <a:extLst>
              <a:ext uri="{FF2B5EF4-FFF2-40B4-BE49-F238E27FC236}">
                <a16:creationId xmlns:a16="http://schemas.microsoft.com/office/drawing/2014/main" id="{D56A88AA-27B9-443B-906B-ED3E16EAE7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20"/>
          <a:stretch/>
        </p:blipFill>
        <p:spPr>
          <a:xfrm>
            <a:off x="1599801" y="1534284"/>
            <a:ext cx="8992398" cy="5004628"/>
          </a:xfrm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03EFC65-D39C-4117-AC7D-45DC4B5EC2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480D0E-3424-47D7-9DA7-B21F620F46F2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710115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0FC5ED3-140F-4BB6-88D3-36991C3C4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例題</a:t>
            </a:r>
            <a:r>
              <a:rPr lang="en-US" altLang="ja-JP" dirty="0"/>
              <a:t>5.7 </a:t>
            </a:r>
            <a:r>
              <a:rPr lang="ja-JP" altLang="en-US" dirty="0"/>
              <a:t>解法</a:t>
            </a:r>
            <a:endParaRPr kumimoji="1" lang="ja-JP" altLang="en-US" dirty="0"/>
          </a:p>
        </p:txBody>
      </p:sp>
      <p:pic>
        <p:nvPicPr>
          <p:cNvPr id="6" name="コンテンツ プレースホルダー 5" descr="文字と写真のスクリーンショット&#10;&#10;自動的に生成された説明">
            <a:extLst>
              <a:ext uri="{FF2B5EF4-FFF2-40B4-BE49-F238E27FC236}">
                <a16:creationId xmlns:a16="http://schemas.microsoft.com/office/drawing/2014/main" id="{EB8FF166-4167-4DDE-BE3C-A0B7037877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61" t="40923" r="12168"/>
          <a:stretch/>
        </p:blipFill>
        <p:spPr>
          <a:xfrm>
            <a:off x="6529864" y="1523581"/>
            <a:ext cx="5539410" cy="4832769"/>
          </a:xfrm>
          <a:ln>
            <a:solidFill>
              <a:schemeClr val="tx1"/>
            </a:solidFill>
          </a:ln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41FE2D85-F454-478F-9A4F-48E62A2147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480D0E-3424-47D7-9DA7-B21F620F46F2}" type="slidenum">
              <a:rPr kumimoji="1" lang="ja-JP" altLang="en-US" smtClean="0"/>
              <a:t>14</a:t>
            </a:fld>
            <a:endParaRPr kumimoji="1" lang="ja-JP" altLang="en-US"/>
          </a:p>
        </p:txBody>
      </p:sp>
      <p:pic>
        <p:nvPicPr>
          <p:cNvPr id="7" name="コンテンツ プレースホルダー 5" descr="文字と写真のスクリーンショット&#10;&#10;自動的に生成された説明">
            <a:extLst>
              <a:ext uri="{FF2B5EF4-FFF2-40B4-BE49-F238E27FC236}">
                <a16:creationId xmlns:a16="http://schemas.microsoft.com/office/drawing/2014/main" id="{234E75EF-C2C6-45C9-A89D-E54D1DB21CE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5" r="4561" b="59681"/>
          <a:stretch/>
        </p:blipFill>
        <p:spPr>
          <a:xfrm>
            <a:off x="341099" y="1523581"/>
            <a:ext cx="6188765" cy="338467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556911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8817A4E-3B8D-490B-B3FF-EEC8D0126A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例題</a:t>
            </a:r>
            <a:r>
              <a:rPr kumimoji="1" lang="en-US" altLang="ja-JP" dirty="0"/>
              <a:t>5.7 </a:t>
            </a:r>
            <a:r>
              <a:rPr kumimoji="1" lang="ja-JP" altLang="en-US" dirty="0"/>
              <a:t>まとめ</a:t>
            </a:r>
          </a:p>
        </p:txBody>
      </p:sp>
      <p:pic>
        <p:nvPicPr>
          <p:cNvPr id="6" name="コンテンツ プレースホルダー 5" descr="テーブル&#10;&#10;中程度の精度で自動的に生成された説明">
            <a:extLst>
              <a:ext uri="{FF2B5EF4-FFF2-40B4-BE49-F238E27FC236}">
                <a16:creationId xmlns:a16="http://schemas.microsoft.com/office/drawing/2014/main" id="{5AC0AF03-3612-4DC9-AA1F-79D419D35B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056" y="1246495"/>
            <a:ext cx="8635887" cy="5611505"/>
          </a:xfrm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F226EEA6-B192-4C07-B1AD-5D534C0DB6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480D0E-3424-47D7-9DA7-B21F620F46F2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104235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E28A2ED-67B5-4757-B1E8-F4215B04D2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BCH</a:t>
            </a:r>
            <a:r>
              <a:rPr kumimoji="1" lang="ja-JP" altLang="en-US" dirty="0"/>
              <a:t>符号について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2C2217F5-E769-4DE8-A517-49AB704A0A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480D0E-3424-47D7-9DA7-B21F620F46F2}" type="slidenum">
              <a:rPr kumimoji="1" lang="ja-JP" altLang="en-US" smtClean="0"/>
              <a:t>16</a:t>
            </a:fld>
            <a:endParaRPr kumimoji="1" lang="ja-JP" altLang="en-US"/>
          </a:p>
        </p:txBody>
      </p:sp>
      <p:pic>
        <p:nvPicPr>
          <p:cNvPr id="10" name="コンテンツ プレースホルダー 9" descr="テキスト, 手紙&#10;&#10;自動的に生成された説明">
            <a:extLst>
              <a:ext uri="{FF2B5EF4-FFF2-40B4-BE49-F238E27FC236}">
                <a16:creationId xmlns:a16="http://schemas.microsoft.com/office/drawing/2014/main" id="{4927D88D-1158-47F5-AE14-08E5A7D8B0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368"/>
          <a:stretch/>
        </p:blipFill>
        <p:spPr>
          <a:xfrm>
            <a:off x="838200" y="1720702"/>
            <a:ext cx="10515600" cy="3416595"/>
          </a:xfrm>
        </p:spPr>
      </p:pic>
    </p:spTree>
    <p:extLst>
      <p:ext uri="{BB962C8B-B14F-4D97-AF65-F5344CB8AC3E}">
        <p14:creationId xmlns:p14="http://schemas.microsoft.com/office/powerpoint/2010/main" val="34676772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2C21A1B-663C-4B24-8B0F-B42B19024A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生成多項式の根について</a:t>
            </a:r>
          </a:p>
        </p:txBody>
      </p:sp>
      <p:pic>
        <p:nvPicPr>
          <p:cNvPr id="6" name="コンテンツ プレースホルダー 5" descr="ダイアグラム&#10;&#10;自動的に生成された説明">
            <a:extLst>
              <a:ext uri="{FF2B5EF4-FFF2-40B4-BE49-F238E27FC236}">
                <a16:creationId xmlns:a16="http://schemas.microsoft.com/office/drawing/2014/main" id="{4E055DC8-3258-402D-8AC3-BA91D37051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118" y="1389462"/>
            <a:ext cx="6553764" cy="5332013"/>
          </a:xfrm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6429E5A-F120-40BD-BBE0-2167A1124C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480D0E-3424-47D7-9DA7-B21F620F46F2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103426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AC34A97-7952-44CD-A382-6BB86139D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生成多項式の根について</a:t>
            </a:r>
          </a:p>
        </p:txBody>
      </p:sp>
      <p:pic>
        <p:nvPicPr>
          <p:cNvPr id="6" name="コンテンツ プレースホルダー 5" descr="テキスト, 手紙&#10;&#10;自動的に生成された説明">
            <a:extLst>
              <a:ext uri="{FF2B5EF4-FFF2-40B4-BE49-F238E27FC236}">
                <a16:creationId xmlns:a16="http://schemas.microsoft.com/office/drawing/2014/main" id="{00D9436F-BB31-437F-9D76-8944EEA94E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199" y="1494321"/>
            <a:ext cx="9923601" cy="4998554"/>
          </a:xfrm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535270C-6AE0-42A6-9F54-DA04342D9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480D0E-3424-47D7-9DA7-B21F620F46F2}" type="slidenum">
              <a:rPr kumimoji="1" lang="ja-JP" altLang="en-US" smtClean="0"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718466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0AB9492-CEBE-4EAA-8093-44C22F097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BCH</a:t>
            </a:r>
            <a:r>
              <a:rPr kumimoji="1" lang="ja-JP" altLang="en-US" dirty="0"/>
              <a:t>符号の符号語について</a:t>
            </a:r>
          </a:p>
        </p:txBody>
      </p:sp>
      <p:pic>
        <p:nvPicPr>
          <p:cNvPr id="6" name="コンテンツ プレースホルダー 5" descr="テキスト, 手紙&#10;&#10;自動的に生成された説明">
            <a:extLst>
              <a:ext uri="{FF2B5EF4-FFF2-40B4-BE49-F238E27FC236}">
                <a16:creationId xmlns:a16="http://schemas.microsoft.com/office/drawing/2014/main" id="{A7066613-85CC-4A70-AF22-A4D8B76749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661" y="1690688"/>
            <a:ext cx="10799139" cy="4652963"/>
          </a:xfrm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8A9408BC-D18A-4D24-B70F-663F278CDA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480D0E-3424-47D7-9DA7-B21F620F46F2}" type="slidenum">
              <a:rPr kumimoji="1" lang="ja-JP" altLang="en-US" smtClean="0"/>
              <a:t>19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79672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FAB30C8-66A3-4878-AA42-51B09A660F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研究手順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CB496EF-397E-4F3D-9597-A5BF0718ED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kumimoji="1" lang="ja-JP" altLang="en-US" dirty="0">
                <a:solidFill>
                  <a:srgbClr val="FF0000"/>
                </a:solidFill>
              </a:rPr>
              <a:t>符号理論の学習</a:t>
            </a:r>
            <a:r>
              <a:rPr kumimoji="1" lang="ja-JP" altLang="en-US" dirty="0"/>
              <a:t>、福田さんの作成したプログラムを理解する</a:t>
            </a:r>
            <a:endParaRPr kumimoji="1" lang="en-US" altLang="ja-JP" dirty="0"/>
          </a:p>
          <a:p>
            <a:pPr marL="514350" indent="-514350">
              <a:buFont typeface="+mj-lt"/>
              <a:buAutoNum type="arabicPeriod"/>
            </a:pPr>
            <a:endParaRPr lang="en-US" altLang="ja-JP" dirty="0"/>
          </a:p>
          <a:p>
            <a:pPr marL="514350" indent="-514350">
              <a:buFont typeface="+mj-lt"/>
              <a:buAutoNum type="arabicPeriod"/>
            </a:pPr>
            <a:r>
              <a:rPr lang="en-US" altLang="ja-JP" dirty="0"/>
              <a:t>Aesthetic QR</a:t>
            </a:r>
            <a:r>
              <a:rPr lang="ja-JP" altLang="en-US" dirty="0"/>
              <a:t>コードの仕組みを理解する</a:t>
            </a:r>
            <a:endParaRPr lang="en-US" altLang="ja-JP" dirty="0"/>
          </a:p>
          <a:p>
            <a:pPr marL="514350" indent="-514350">
              <a:buFont typeface="+mj-lt"/>
              <a:buAutoNum type="arabicPeriod"/>
            </a:pPr>
            <a:endParaRPr kumimoji="1" lang="en-US" altLang="ja-JP" dirty="0"/>
          </a:p>
          <a:p>
            <a:pPr marL="514350" indent="-514350">
              <a:buFont typeface="+mj-lt"/>
              <a:buAutoNum type="arabicPeriod"/>
            </a:pPr>
            <a:r>
              <a:rPr kumimoji="1" lang="ja-JP" altLang="en-US" dirty="0"/>
              <a:t>実際にプログラミングを行い</a:t>
            </a:r>
            <a:r>
              <a:rPr lang="en-US" altLang="ja-JP" dirty="0"/>
              <a:t>Aesthetic </a:t>
            </a:r>
            <a:r>
              <a:rPr kumimoji="1" lang="en-US" altLang="ja-JP" dirty="0"/>
              <a:t>QR</a:t>
            </a:r>
            <a:r>
              <a:rPr kumimoji="1" lang="ja-JP" altLang="en-US" dirty="0"/>
              <a:t>コードを生成する</a:t>
            </a:r>
            <a:endParaRPr kumimoji="1" lang="en-US" altLang="ja-JP" dirty="0"/>
          </a:p>
          <a:p>
            <a:pPr marL="514350" indent="-514350">
              <a:buFont typeface="+mj-lt"/>
              <a:buAutoNum type="arabicPeriod"/>
            </a:pPr>
            <a:endParaRPr kumimoji="1" lang="en-US" altLang="ja-JP" dirty="0"/>
          </a:p>
          <a:p>
            <a:pPr marL="514350" indent="-514350">
              <a:buFont typeface="+mj-lt"/>
              <a:buAutoNum type="arabicPeriod"/>
            </a:pPr>
            <a:r>
              <a:rPr kumimoji="1" lang="ja-JP" altLang="en-US" dirty="0"/>
              <a:t>計算速度および精度について研究を行う</a:t>
            </a:r>
            <a:endParaRPr kumimoji="1" lang="en-US" altLang="ja-JP" dirty="0"/>
          </a:p>
          <a:p>
            <a:pPr marL="514350" indent="-514350">
              <a:buFont typeface="+mj-lt"/>
              <a:buAutoNum type="arabicPeriod"/>
            </a:pPr>
            <a:endParaRPr lang="en-US" altLang="ja-JP" dirty="0"/>
          </a:p>
          <a:p>
            <a:pPr marL="514350" indent="-514350">
              <a:buFont typeface="+mj-lt"/>
              <a:buAutoNum type="arabicPeriod"/>
            </a:pPr>
            <a:r>
              <a:rPr lang="ja-JP" altLang="en-US" dirty="0"/>
              <a:t>卒業論文</a:t>
            </a:r>
            <a:r>
              <a:rPr kumimoji="1" lang="ja-JP" altLang="en-US" dirty="0"/>
              <a:t>を作成する</a:t>
            </a:r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40C422FE-A44C-4154-BD26-26028756A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4480D0E-3424-47D7-9DA7-B21F620F46F2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egoe UI"/>
                <a:ea typeface="メイリオ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egoe UI"/>
              <a:ea typeface="メイリオ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031658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9640E85-5FEE-497F-8843-439D2F5F98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BCH</a:t>
            </a:r>
            <a:r>
              <a:rPr kumimoji="1" lang="ja-JP" altLang="en-US" dirty="0"/>
              <a:t>符号のパリティ検査行列</a:t>
            </a:r>
          </a:p>
        </p:txBody>
      </p:sp>
      <p:pic>
        <p:nvPicPr>
          <p:cNvPr id="6" name="コンテンツ プレースホルダー 5" descr="テーブル&#10;&#10;中程度の精度で自動的に生成された説明">
            <a:extLst>
              <a:ext uri="{FF2B5EF4-FFF2-40B4-BE49-F238E27FC236}">
                <a16:creationId xmlns:a16="http://schemas.microsoft.com/office/drawing/2014/main" id="{45CCC4FA-8A31-46E9-A508-FEB3B043F2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44" r="7143" b="42363"/>
          <a:stretch/>
        </p:blipFill>
        <p:spPr>
          <a:xfrm>
            <a:off x="329070" y="1690688"/>
            <a:ext cx="5720871" cy="4665662"/>
          </a:xfrm>
          <a:ln>
            <a:solidFill>
              <a:schemeClr val="tx1"/>
            </a:solidFill>
          </a:ln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9EFA031E-6D4F-4422-929D-335098F451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480D0E-3424-47D7-9DA7-B21F620F46F2}" type="slidenum">
              <a:rPr kumimoji="1" lang="ja-JP" altLang="en-US" smtClean="0"/>
              <a:t>20</a:t>
            </a:fld>
            <a:endParaRPr kumimoji="1" lang="ja-JP" altLang="en-US"/>
          </a:p>
        </p:txBody>
      </p:sp>
      <p:pic>
        <p:nvPicPr>
          <p:cNvPr id="7" name="コンテンツ プレースホルダー 5" descr="テーブル&#10;&#10;中程度の精度で自動的に生成された説明">
            <a:extLst>
              <a:ext uri="{FF2B5EF4-FFF2-40B4-BE49-F238E27FC236}">
                <a16:creationId xmlns:a16="http://schemas.microsoft.com/office/drawing/2014/main" id="{37C1DFCA-66AE-4ACE-BFE9-A0728BD8821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89" t="59098" r="6005"/>
          <a:stretch/>
        </p:blipFill>
        <p:spPr>
          <a:xfrm>
            <a:off x="6290714" y="1690688"/>
            <a:ext cx="5572216" cy="329349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007362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2FC7E8-E8C4-4E8D-B0C3-6FCB2A163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BCH</a:t>
            </a:r>
            <a:r>
              <a:rPr kumimoji="1" lang="ja-JP" altLang="en-US" dirty="0"/>
              <a:t>符号のパリティ検査行列</a:t>
            </a:r>
          </a:p>
        </p:txBody>
      </p:sp>
      <p:pic>
        <p:nvPicPr>
          <p:cNvPr id="6" name="コンテンツ プレースホルダー 5" descr="テキスト が含まれている画像&#10;&#10;自動的に生成された説明">
            <a:extLst>
              <a:ext uri="{FF2B5EF4-FFF2-40B4-BE49-F238E27FC236}">
                <a16:creationId xmlns:a16="http://schemas.microsoft.com/office/drawing/2014/main" id="{DBA182AC-823C-426A-A106-56B40DFA23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4923" y="1216905"/>
            <a:ext cx="6622154" cy="5641095"/>
          </a:xfrm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F83B4D96-D3A9-42A6-B196-F926DE6013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480D0E-3424-47D7-9DA7-B21F620F46F2}" type="slidenum">
              <a:rPr kumimoji="1" lang="ja-JP" altLang="en-US" smtClean="0"/>
              <a:t>21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545705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6A840B5-0127-41EF-82EB-FC9F987DAE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訂正能力について</a:t>
            </a:r>
          </a:p>
        </p:txBody>
      </p:sp>
      <p:pic>
        <p:nvPicPr>
          <p:cNvPr id="6" name="コンテンツ プレースホルダー 5" descr="ダイアグラム, 手紙&#10;&#10;自動的に生成された説明">
            <a:extLst>
              <a:ext uri="{FF2B5EF4-FFF2-40B4-BE49-F238E27FC236}">
                <a16:creationId xmlns:a16="http://schemas.microsoft.com/office/drawing/2014/main" id="{E3F64EC1-C3C0-46E7-9780-138E52F65B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29" t="5776" r="9254" b="51882"/>
          <a:stretch/>
        </p:blipFill>
        <p:spPr>
          <a:xfrm>
            <a:off x="184107" y="2120347"/>
            <a:ext cx="5911893" cy="3569586"/>
          </a:xfrm>
          <a:ln>
            <a:solidFill>
              <a:schemeClr val="tx1"/>
            </a:solidFill>
          </a:ln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42529FDB-3D05-4C7E-BDCD-34F25C75B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480D0E-3424-47D7-9DA7-B21F620F46F2}" type="slidenum">
              <a:rPr kumimoji="1" lang="ja-JP" altLang="en-US" smtClean="0"/>
              <a:t>22</a:t>
            </a:fld>
            <a:endParaRPr kumimoji="1" lang="ja-JP" altLang="en-US"/>
          </a:p>
        </p:txBody>
      </p:sp>
      <p:pic>
        <p:nvPicPr>
          <p:cNvPr id="7" name="コンテンツ プレースホルダー 5" descr="ダイアグラム, 手紙&#10;&#10;自動的に生成された説明">
            <a:extLst>
              <a:ext uri="{FF2B5EF4-FFF2-40B4-BE49-F238E27FC236}">
                <a16:creationId xmlns:a16="http://schemas.microsoft.com/office/drawing/2014/main" id="{C70A4C55-F297-4E20-A861-2F7B6B38149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92" t="50043" r="4533"/>
          <a:stretch/>
        </p:blipFill>
        <p:spPr>
          <a:xfrm>
            <a:off x="6247023" y="2120348"/>
            <a:ext cx="5282368" cy="356483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728035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D1CA231-790F-4591-AF0D-AE279DC9C3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訂正能力について</a:t>
            </a:r>
          </a:p>
        </p:txBody>
      </p:sp>
      <p:pic>
        <p:nvPicPr>
          <p:cNvPr id="6" name="コンテンツ プレースホルダー 5" descr="文字の書かれた紙&#10;&#10;中程度の精度で自動的に生成された説明">
            <a:extLst>
              <a:ext uri="{FF2B5EF4-FFF2-40B4-BE49-F238E27FC236}">
                <a16:creationId xmlns:a16="http://schemas.microsoft.com/office/drawing/2014/main" id="{2C9ED8CA-F50C-45E3-BBDB-54EB335B91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0416" y="1811336"/>
            <a:ext cx="8471167" cy="4910139"/>
          </a:xfrm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A9F6D406-4FB7-49AE-A1DC-5E9C70730F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480D0E-3424-47D7-9DA7-B21F620F46F2}" type="slidenum">
              <a:rPr kumimoji="1" lang="ja-JP" altLang="en-US" smtClean="0"/>
              <a:t>23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959452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ABE9964-1D1E-4A99-B454-1049A7D7D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符号長など</a:t>
            </a:r>
          </a:p>
        </p:txBody>
      </p:sp>
      <p:pic>
        <p:nvPicPr>
          <p:cNvPr id="6" name="コンテンツ プレースホルダー 5" descr="文字の書かれた紙&#10;&#10;中程度の精度で自動的に生成された説明">
            <a:extLst>
              <a:ext uri="{FF2B5EF4-FFF2-40B4-BE49-F238E27FC236}">
                <a16:creationId xmlns:a16="http://schemas.microsoft.com/office/drawing/2014/main" id="{969D2C31-AAC7-4182-A227-4E2B22CA81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6017" y="136525"/>
            <a:ext cx="6665844" cy="6698763"/>
          </a:xfrm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CDD5CC5E-DD0F-4240-B705-689D5B8A7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480D0E-3424-47D7-9DA7-B21F620F46F2}" type="slidenum">
              <a:rPr kumimoji="1" lang="ja-JP" altLang="en-US" smtClean="0"/>
              <a:t>24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724662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B59D65D-821A-4F93-8826-1ECE591AC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次回までに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047E467-84C7-4D42-B347-9B94E4C717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RS</a:t>
            </a:r>
            <a:r>
              <a:rPr kumimoji="1" lang="ja-JP" altLang="en-US" dirty="0"/>
              <a:t>符号の学習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0E31CFCF-99A7-4F42-8F68-AD77B889C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480D0E-3424-47D7-9DA7-B21F620F46F2}" type="slidenum">
              <a:rPr kumimoji="1" lang="ja-JP" altLang="en-US" smtClean="0"/>
              <a:t>25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053718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B455B05-2E07-449E-939B-7D3E055F86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RS</a:t>
            </a:r>
            <a:r>
              <a:rPr kumimoji="1" lang="ja-JP" altLang="en-US" dirty="0"/>
              <a:t>符号の理解への道のり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BB2E5EA7-72D7-409C-8C41-E4023517DD94}"/>
              </a:ext>
            </a:extLst>
          </p:cNvPr>
          <p:cNvSpPr txBox="1"/>
          <p:nvPr/>
        </p:nvSpPr>
        <p:spPr>
          <a:xfrm>
            <a:off x="1392200" y="5781410"/>
            <a:ext cx="36443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メイリオ"/>
                <a:cs typeface="+mn-cs"/>
              </a:rPr>
              <a:t>RS</a:t>
            </a:r>
            <a:r>
              <a:rPr kumimoji="1" lang="ja-JP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メイリオ"/>
                <a:cs typeface="+mn-cs"/>
              </a:rPr>
              <a:t>符号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DE26827A-5F48-497B-B046-F61D70C73811}"/>
              </a:ext>
            </a:extLst>
          </p:cNvPr>
          <p:cNvSpPr txBox="1"/>
          <p:nvPr/>
        </p:nvSpPr>
        <p:spPr>
          <a:xfrm>
            <a:off x="1392200" y="4363427"/>
            <a:ext cx="36443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3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egoe UI"/>
                <a:ea typeface="メイリオ"/>
                <a:cs typeface="+mn-cs"/>
              </a:rPr>
              <a:t>BCH</a:t>
            </a:r>
            <a:r>
              <a:rPr kumimoji="1" lang="ja-JP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egoe UI"/>
                <a:ea typeface="メイリオ"/>
                <a:cs typeface="+mn-cs"/>
              </a:rPr>
              <a:t>符号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0A5D1486-2C08-4942-9CEC-7365FC29BC30}"/>
              </a:ext>
            </a:extLst>
          </p:cNvPr>
          <p:cNvSpPr txBox="1"/>
          <p:nvPr/>
        </p:nvSpPr>
        <p:spPr>
          <a:xfrm>
            <a:off x="1392200" y="2945444"/>
            <a:ext cx="36443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メイリオ"/>
                <a:cs typeface="+mn-cs"/>
              </a:rPr>
              <a:t>巡回符号</a:t>
            </a:r>
          </a:p>
        </p:txBody>
      </p:sp>
      <p:cxnSp>
        <p:nvCxnSpPr>
          <p:cNvPr id="10" name="直線矢印コネクタ 9">
            <a:extLst>
              <a:ext uri="{FF2B5EF4-FFF2-40B4-BE49-F238E27FC236}">
                <a16:creationId xmlns:a16="http://schemas.microsoft.com/office/drawing/2014/main" id="{08E3CA92-B114-4D66-BEE3-0F42F69DF906}"/>
              </a:ext>
            </a:extLst>
          </p:cNvPr>
          <p:cNvCxnSpPr/>
          <p:nvPr/>
        </p:nvCxnSpPr>
        <p:spPr>
          <a:xfrm>
            <a:off x="3214372" y="3530219"/>
            <a:ext cx="1" cy="58700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直線矢印コネクタ 10">
            <a:extLst>
              <a:ext uri="{FF2B5EF4-FFF2-40B4-BE49-F238E27FC236}">
                <a16:creationId xmlns:a16="http://schemas.microsoft.com/office/drawing/2014/main" id="{17396C09-03B4-49C4-A3F0-18CA66F5F39F}"/>
              </a:ext>
            </a:extLst>
          </p:cNvPr>
          <p:cNvCxnSpPr/>
          <p:nvPr/>
        </p:nvCxnSpPr>
        <p:spPr>
          <a:xfrm>
            <a:off x="3214372" y="5071303"/>
            <a:ext cx="1" cy="58700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6CD72873-77A5-483A-BE57-4C2B870D9B8C}"/>
              </a:ext>
            </a:extLst>
          </p:cNvPr>
          <p:cNvSpPr txBox="1"/>
          <p:nvPr/>
        </p:nvSpPr>
        <p:spPr>
          <a:xfrm>
            <a:off x="6453089" y="2329890"/>
            <a:ext cx="43467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メイリオ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メイリオ"/>
                <a:cs typeface="+mn-cs"/>
              </a:rPr>
              <a:t>今回は</a:t>
            </a:r>
            <a:r>
              <a:rPr lang="en-US" altLang="ja-JP" sz="2400" dirty="0">
                <a:solidFill>
                  <a:prstClr val="black"/>
                </a:solidFill>
                <a:latin typeface="Segoe UI"/>
                <a:ea typeface="メイリオ"/>
              </a:rPr>
              <a:t>BCH</a:t>
            </a:r>
            <a:r>
              <a:rPr kumimoji="1" lang="ja-JP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メイリオ"/>
                <a:cs typeface="+mn-cs"/>
              </a:rPr>
              <a:t>符号について学習した</a:t>
            </a: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2FA883FC-532D-442C-A75F-AFA5402AE61B}"/>
              </a:ext>
            </a:extLst>
          </p:cNvPr>
          <p:cNvSpPr txBox="1"/>
          <p:nvPr/>
        </p:nvSpPr>
        <p:spPr>
          <a:xfrm>
            <a:off x="3571462" y="3609379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メイリオ"/>
                <a:cs typeface="+mn-cs"/>
              </a:rPr>
              <a:t>拡大体</a:t>
            </a: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11D77356-DC7E-40BA-BC3D-FCFF3CC190F5}"/>
              </a:ext>
            </a:extLst>
          </p:cNvPr>
          <p:cNvSpPr txBox="1"/>
          <p:nvPr/>
        </p:nvSpPr>
        <p:spPr>
          <a:xfrm>
            <a:off x="3571462" y="5126494"/>
            <a:ext cx="966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メイリオ"/>
                <a:cs typeface="+mn-cs"/>
              </a:rPr>
              <a:t>非</a:t>
            </a:r>
            <a:r>
              <a:rPr kumimoji="1" lang="en-US" altLang="ja-JP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メイリオ"/>
                <a:cs typeface="+mn-cs"/>
              </a:rPr>
              <a:t>2</a:t>
            </a:r>
            <a:r>
              <a:rPr kumimoji="1" lang="ja-JP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メイリオ"/>
                <a:cs typeface="+mn-cs"/>
              </a:rPr>
              <a:t>元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FB572C08-4BF7-49BB-8AFE-79600632C0BC}"/>
              </a:ext>
            </a:extLst>
          </p:cNvPr>
          <p:cNvSpPr txBox="1"/>
          <p:nvPr/>
        </p:nvSpPr>
        <p:spPr>
          <a:xfrm>
            <a:off x="1392198" y="1762563"/>
            <a:ext cx="36443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メイリオ"/>
                <a:cs typeface="+mn-cs"/>
              </a:rPr>
              <a:t>ハミング符号</a:t>
            </a:r>
          </a:p>
        </p:txBody>
      </p:sp>
      <p:cxnSp>
        <p:nvCxnSpPr>
          <p:cNvPr id="14" name="直線矢印コネクタ 13">
            <a:extLst>
              <a:ext uri="{FF2B5EF4-FFF2-40B4-BE49-F238E27FC236}">
                <a16:creationId xmlns:a16="http://schemas.microsoft.com/office/drawing/2014/main" id="{873BE9ED-0AF2-4C35-9B69-7B1C62F5967A}"/>
              </a:ext>
            </a:extLst>
          </p:cNvPr>
          <p:cNvCxnSpPr/>
          <p:nvPr/>
        </p:nvCxnSpPr>
        <p:spPr>
          <a:xfrm>
            <a:off x="3214370" y="2347338"/>
            <a:ext cx="1" cy="58700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BFE907E3-EE9E-4AC5-845C-8A64BD1F8A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4480D0E-3424-47D7-9DA7-B21F620F46F2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egoe UI"/>
                <a:ea typeface="メイリオ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egoe UI"/>
              <a:ea typeface="メイリオ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85824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DF2B113-1A2C-4BBC-8618-54196E585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BCH</a:t>
            </a:r>
            <a:r>
              <a:rPr kumimoji="1" lang="ja-JP" altLang="en-US" dirty="0"/>
              <a:t>符号とは</a:t>
            </a:r>
          </a:p>
        </p:txBody>
      </p:sp>
      <p:pic>
        <p:nvPicPr>
          <p:cNvPr id="6" name="コンテンツ プレースホルダー 5" descr="テキスト, 手紙&#10;&#10;自動的に生成された説明">
            <a:extLst>
              <a:ext uri="{FF2B5EF4-FFF2-40B4-BE49-F238E27FC236}">
                <a16:creationId xmlns:a16="http://schemas.microsoft.com/office/drawing/2014/main" id="{9AC9B082-67C2-46EB-B260-27D6738E1D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1299" y="1825625"/>
            <a:ext cx="8849401" cy="4351338"/>
          </a:xfrm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6565FAAA-DF19-4060-81BC-E6CFC97BCE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480D0E-3424-47D7-9DA7-B21F620F46F2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616198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09CE622-0C40-42C2-AC05-9559E35BC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体とは</a:t>
            </a:r>
          </a:p>
        </p:txBody>
      </p:sp>
      <p:pic>
        <p:nvPicPr>
          <p:cNvPr id="6" name="コンテンツ プレースホルダー 5" descr="ダイアグラム&#10;&#10;自動的に生成された説明">
            <a:extLst>
              <a:ext uri="{FF2B5EF4-FFF2-40B4-BE49-F238E27FC236}">
                <a16:creationId xmlns:a16="http://schemas.microsoft.com/office/drawing/2014/main" id="{CAD57340-C89C-40D5-906E-655FFCC662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141432"/>
            <a:ext cx="10515600" cy="3719724"/>
          </a:xfrm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A08CEC80-5501-4C74-A4A7-A7E505A06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480D0E-3424-47D7-9DA7-B21F620F46F2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568354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51B0143-BFC2-4E76-A4EB-84E3B5C1B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体の条件</a:t>
            </a:r>
          </a:p>
        </p:txBody>
      </p:sp>
      <p:pic>
        <p:nvPicPr>
          <p:cNvPr id="6" name="コンテンツ プレースホルダー 5" descr="ダイアグラム&#10;&#10;中程度の精度で自動的に生成された説明">
            <a:extLst>
              <a:ext uri="{FF2B5EF4-FFF2-40B4-BE49-F238E27FC236}">
                <a16:creationId xmlns:a16="http://schemas.microsoft.com/office/drawing/2014/main" id="{103E112B-2C1F-410D-A052-D68960E446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25"/>
          <a:stretch/>
        </p:blipFill>
        <p:spPr>
          <a:xfrm>
            <a:off x="3548270" y="113720"/>
            <a:ext cx="7805530" cy="6744280"/>
          </a:xfrm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A026F946-6841-429A-8F19-C23C4E332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480D0E-3424-47D7-9DA7-B21F620F46F2}" type="slidenum">
              <a:rPr kumimoji="1" lang="ja-JP" altLang="en-US" smtClean="0"/>
              <a:t>6</a:t>
            </a:fld>
            <a:endParaRPr kumimoji="1" lang="ja-JP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BC4B614E-D225-4606-9557-7F4899C04C38}"/>
              </a:ext>
            </a:extLst>
          </p:cNvPr>
          <p:cNvSpPr/>
          <p:nvPr/>
        </p:nvSpPr>
        <p:spPr>
          <a:xfrm>
            <a:off x="3869635" y="6492875"/>
            <a:ext cx="2743200" cy="3651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321271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F033A53-27D3-40EC-A29C-67BC67016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ガロア体について</a:t>
            </a:r>
          </a:p>
        </p:txBody>
      </p:sp>
      <p:pic>
        <p:nvPicPr>
          <p:cNvPr id="6" name="コンテンツ プレースホルダー 5" descr="テキスト, テーブル&#10;&#10;自動的に生成された説明">
            <a:extLst>
              <a:ext uri="{FF2B5EF4-FFF2-40B4-BE49-F238E27FC236}">
                <a16:creationId xmlns:a16="http://schemas.microsoft.com/office/drawing/2014/main" id="{1A3FDF8F-7C7E-4B7C-9C76-227D6DAD29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23"/>
          <a:stretch/>
        </p:blipFill>
        <p:spPr>
          <a:xfrm>
            <a:off x="2406979" y="1260521"/>
            <a:ext cx="7378041" cy="5597479"/>
          </a:xfrm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E4E5ECF2-280D-4C3C-8662-E0E6FC532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480D0E-3424-47D7-9DA7-B21F620F46F2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756968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28EF001-5610-47F8-968B-BA1E8643B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拡大体について</a:t>
            </a:r>
          </a:p>
        </p:txBody>
      </p:sp>
      <p:pic>
        <p:nvPicPr>
          <p:cNvPr id="6" name="コンテンツ プレースホルダー 5" descr="テキスト が含まれている画像&#10;&#10;自動的に生成された説明">
            <a:extLst>
              <a:ext uri="{FF2B5EF4-FFF2-40B4-BE49-F238E27FC236}">
                <a16:creationId xmlns:a16="http://schemas.microsoft.com/office/drawing/2014/main" id="{545B078A-832B-4CFA-BA59-4376D4E323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20"/>
          <a:stretch/>
        </p:blipFill>
        <p:spPr>
          <a:xfrm>
            <a:off x="1492559" y="1279020"/>
            <a:ext cx="9206881" cy="5309588"/>
          </a:xfrm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AFD64E46-7109-432B-9C93-0496B2FF26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480D0E-3424-47D7-9DA7-B21F620F46F2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44709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タイトル 1">
                <a:extLst>
                  <a:ext uri="{FF2B5EF4-FFF2-40B4-BE49-F238E27FC236}">
                    <a16:creationId xmlns:a16="http://schemas.microsoft.com/office/drawing/2014/main" id="{A203E418-D725-42E2-B499-B79002C7A5B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kumimoji="1" lang="ja-JP" altLang="en-US" dirty="0"/>
                  <a:t> とした場合の拡大体</a:t>
                </a:r>
              </a:p>
            </p:txBody>
          </p:sp>
        </mc:Choice>
        <mc:Fallback xmlns="">
          <p:sp>
            <p:nvSpPr>
              <p:cNvPr id="2" name="タイトル 1">
                <a:extLst>
                  <a:ext uri="{FF2B5EF4-FFF2-40B4-BE49-F238E27FC236}">
                    <a16:creationId xmlns:a16="http://schemas.microsoft.com/office/drawing/2014/main" id="{A203E418-D725-42E2-B499-B79002C7A5B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b="-46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00758D39-2608-4C09-8919-05397D662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480D0E-3424-47D7-9DA7-B21F620F46F2}" type="slidenum">
              <a:rPr kumimoji="1" lang="ja-JP" altLang="en-US" smtClean="0"/>
              <a:t>9</a:t>
            </a:fld>
            <a:endParaRPr kumimoji="1" lang="ja-JP" altLang="en-US"/>
          </a:p>
        </p:txBody>
      </p:sp>
      <p:pic>
        <p:nvPicPr>
          <p:cNvPr id="11" name="図 10" descr="テキスト, 手紙&#10;&#10;自動的に生成された説明">
            <a:extLst>
              <a:ext uri="{FF2B5EF4-FFF2-40B4-BE49-F238E27FC236}">
                <a16:creationId xmlns:a16="http://schemas.microsoft.com/office/drawing/2014/main" id="{330A4817-F49C-4780-8BE7-018EB136C8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10519129" cy="4044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9953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見やすい">
      <a:majorFont>
        <a:latin typeface="Segoe UI"/>
        <a:ea typeface="メイリオ"/>
        <a:cs typeface=""/>
      </a:majorFont>
      <a:minorFont>
        <a:latin typeface="Segoe UI"/>
        <a:ea typeface="メイリオ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3096</TotalTime>
  <Words>267</Words>
  <Application>Microsoft Office PowerPoint</Application>
  <PresentationFormat>ワイド画面</PresentationFormat>
  <Paragraphs>72</Paragraphs>
  <Slides>25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25</vt:i4>
      </vt:variant>
    </vt:vector>
  </HeadingPairs>
  <TitlesOfParts>
    <vt:vector size="30" baseType="lpstr">
      <vt:lpstr>游ゴシック</vt:lpstr>
      <vt:lpstr>Arial</vt:lpstr>
      <vt:lpstr>Cambria Math</vt:lpstr>
      <vt:lpstr>Segoe UI</vt:lpstr>
      <vt:lpstr>Office テーマ</vt:lpstr>
      <vt:lpstr>11月16日　報告会</vt:lpstr>
      <vt:lpstr>研究手順</vt:lpstr>
      <vt:lpstr>RS符号の理解への道のり</vt:lpstr>
      <vt:lpstr>BCH符号とは</vt:lpstr>
      <vt:lpstr>体とは</vt:lpstr>
      <vt:lpstr>体の条件</vt:lpstr>
      <vt:lpstr>ガロア体について</vt:lpstr>
      <vt:lpstr>拡大体について</vt:lpstr>
      <vt:lpstr>g(x)=x^2+x+1 とした場合の拡大体</vt:lpstr>
      <vt:lpstr>g(x)=x^2+x+1  とした場合の拡大体</vt:lpstr>
      <vt:lpstr>g(x)=x^2+x+1 とした場合の拡大体</vt:lpstr>
      <vt:lpstr>べき表現、ベクトル表現</vt:lpstr>
      <vt:lpstr>例題5.7</vt:lpstr>
      <vt:lpstr>例題5.7 解法</vt:lpstr>
      <vt:lpstr>例題5.7 まとめ</vt:lpstr>
      <vt:lpstr>BCH符号について</vt:lpstr>
      <vt:lpstr>生成多項式の根について</vt:lpstr>
      <vt:lpstr>生成多項式の根について</vt:lpstr>
      <vt:lpstr>BCH符号の符号語について</vt:lpstr>
      <vt:lpstr>BCH符号のパリティ検査行列</vt:lpstr>
      <vt:lpstr>BCH符号のパリティ検査行列</vt:lpstr>
      <vt:lpstr>訂正能力について</vt:lpstr>
      <vt:lpstr>訂正能力について</vt:lpstr>
      <vt:lpstr>符号長など</vt:lpstr>
      <vt:lpstr>次回までに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10月12日　報告会</dc:title>
  <dc:creator>Naoya Tahara</dc:creator>
  <cp:lastModifiedBy>Naoya Tahara</cp:lastModifiedBy>
  <cp:revision>245</cp:revision>
  <dcterms:created xsi:type="dcterms:W3CDTF">2021-10-10T19:05:53Z</dcterms:created>
  <dcterms:modified xsi:type="dcterms:W3CDTF">2021-11-16T06:11:38Z</dcterms:modified>
</cp:coreProperties>
</file>